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(2016-17)\STUDENTS%20FEEDBAC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(2016-17)\STUDENTS%20FEEDBAC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(2016-17)\STUDENTS%20FEEDBAC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(2016-17)\STUDENTS%20FEEDBAC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(2016-17)\STUDENTS%20FEEDBACK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INFRASTRUCTURE(in percentage)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CAMPUS GREEN AND ECO-FRIENDLY</c:v>
                </c:pt>
                <c:pt idx="1">
                  <c:v>POWER SUPPLY</c:v>
                </c:pt>
                <c:pt idx="2">
                  <c:v>CLEAN DRINKING WATER</c:v>
                </c:pt>
                <c:pt idx="3">
                  <c:v>CLASS ROOM CLEAN AND WELL MAINTAINED</c:v>
                </c:pt>
                <c:pt idx="4">
                  <c:v>WASHROOMS </c:v>
                </c:pt>
                <c:pt idx="5">
                  <c:v>GIRLS COMMON ROOM</c:v>
                </c:pt>
                <c:pt idx="6">
                  <c:v>WIFI AND INTERNET FACILITY</c:v>
                </c:pt>
                <c:pt idx="7">
                  <c:v>SPORTS COMPLEX FACILITY</c:v>
                </c:pt>
                <c:pt idx="8">
                  <c:v>VEHICLE PARKING</c:v>
                </c:pt>
                <c:pt idx="9">
                  <c:v>CANTEEN FACILITY</c:v>
                </c:pt>
                <c:pt idx="10">
                  <c:v>FOOD SERVED IN CANTEEN</c:v>
                </c:pt>
                <c:pt idx="11">
                  <c:v>SECURITY PERSONNEL</c:v>
                </c:pt>
                <c:pt idx="12">
                  <c:v> EQUIPMENT IN LAB(S)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99</c:v>
                </c:pt>
                <c:pt idx="1">
                  <c:v>82</c:v>
                </c:pt>
                <c:pt idx="2">
                  <c:v>95</c:v>
                </c:pt>
                <c:pt idx="3">
                  <c:v>90</c:v>
                </c:pt>
                <c:pt idx="4">
                  <c:v>75</c:v>
                </c:pt>
                <c:pt idx="5">
                  <c:v>92</c:v>
                </c:pt>
                <c:pt idx="6">
                  <c:v>41</c:v>
                </c:pt>
                <c:pt idx="7">
                  <c:v>86</c:v>
                </c:pt>
                <c:pt idx="8">
                  <c:v>80</c:v>
                </c:pt>
                <c:pt idx="9">
                  <c:v>77</c:v>
                </c:pt>
                <c:pt idx="10">
                  <c:v>82</c:v>
                </c:pt>
                <c:pt idx="11">
                  <c:v>100</c:v>
                </c:pt>
                <c:pt idx="12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53-4C54-953B-F0CF9F561D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CAMPUS GREEN AND ECO-FRIENDLY</c:v>
                </c:pt>
                <c:pt idx="1">
                  <c:v>POWER SUPPLY</c:v>
                </c:pt>
                <c:pt idx="2">
                  <c:v>CLEAN DRINKING WATER</c:v>
                </c:pt>
                <c:pt idx="3">
                  <c:v>CLASS ROOM CLEAN AND WELL MAINTAINED</c:v>
                </c:pt>
                <c:pt idx="4">
                  <c:v>WASHROOMS </c:v>
                </c:pt>
                <c:pt idx="5">
                  <c:v>GIRLS COMMON ROOM</c:v>
                </c:pt>
                <c:pt idx="6">
                  <c:v>WIFI AND INTERNET FACILITY</c:v>
                </c:pt>
                <c:pt idx="7">
                  <c:v>SPORTS COMPLEX FACILITY</c:v>
                </c:pt>
                <c:pt idx="8">
                  <c:v>VEHICLE PARKING</c:v>
                </c:pt>
                <c:pt idx="9">
                  <c:v>CANTEEN FACILITY</c:v>
                </c:pt>
                <c:pt idx="10">
                  <c:v>FOOD SERVED IN CANTEEN</c:v>
                </c:pt>
                <c:pt idx="11">
                  <c:v>SECURITY PERSONNEL</c:v>
                </c:pt>
                <c:pt idx="12">
                  <c:v> EQUIPMENT IN LAB(S)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</c:v>
                </c:pt>
                <c:pt idx="1">
                  <c:v>18</c:v>
                </c:pt>
                <c:pt idx="2">
                  <c:v>5</c:v>
                </c:pt>
                <c:pt idx="3">
                  <c:v>10</c:v>
                </c:pt>
                <c:pt idx="4">
                  <c:v>25</c:v>
                </c:pt>
                <c:pt idx="5">
                  <c:v>8</c:v>
                </c:pt>
                <c:pt idx="6">
                  <c:v>59</c:v>
                </c:pt>
                <c:pt idx="7">
                  <c:v>14</c:v>
                </c:pt>
                <c:pt idx="8">
                  <c:v>20</c:v>
                </c:pt>
                <c:pt idx="9">
                  <c:v>23</c:v>
                </c:pt>
                <c:pt idx="10">
                  <c:v>18</c:v>
                </c:pt>
                <c:pt idx="11">
                  <c:v>0</c:v>
                </c:pt>
                <c:pt idx="1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53-4C54-953B-F0CF9F561D5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44537600"/>
        <c:axId val="644544672"/>
      </c:barChart>
      <c:catAx>
        <c:axId val="644537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544672"/>
        <c:crosses val="autoZero"/>
        <c:auto val="1"/>
        <c:lblAlgn val="ctr"/>
        <c:lblOffset val="100"/>
        <c:noMultiLvlLbl val="0"/>
      </c:catAx>
      <c:valAx>
        <c:axId val="644544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537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tx1">
        <a:lumMod val="95000"/>
        <a:lumOff val="5000"/>
      </a:schemeClr>
    </a:solidFill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LEARNING &amp;TEACHING(in percentage)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Sheet2!$A$2:$A$10</c:f>
              <c:strCache>
                <c:ptCount val="9"/>
                <c:pt idx="0">
                  <c:v>faculty is friendly and helpful</c:v>
                </c:pt>
                <c:pt idx="1">
                  <c:v>faculty communicates well with the students.</c:v>
                </c:pt>
                <c:pt idx="2">
                  <c:v>faculty is available and accessible in the department.</c:v>
                </c:pt>
                <c:pt idx="3">
                  <c:v>faculty comes well prepared for the lecture</c:v>
                </c:pt>
                <c:pt idx="4">
                  <c:v>Periodic assessments are conducted as per schedule.</c:v>
                </c:pt>
                <c:pt idx="5">
                  <c:v>Results and attendance records are displayed on time.</c:v>
                </c:pt>
                <c:pt idx="6">
                  <c:v>The evaluation process is fair and unbiased.</c:v>
                </c:pt>
                <c:pt idx="7">
                  <c:v>Lab assistants are knowledgeable and helpful </c:v>
                </c:pt>
                <c:pt idx="8">
                  <c:v>The sports officer is motivating and available during practice session</c:v>
                </c:pt>
              </c:strCache>
            </c:strRef>
          </c:cat>
          <c:val>
            <c:numRef>
              <c:f>Sheet2!$B$2:$B$10</c:f>
              <c:numCache>
                <c:formatCode>General</c:formatCode>
                <c:ptCount val="9"/>
                <c:pt idx="0">
                  <c:v>93</c:v>
                </c:pt>
                <c:pt idx="1">
                  <c:v>93</c:v>
                </c:pt>
                <c:pt idx="2">
                  <c:v>94</c:v>
                </c:pt>
                <c:pt idx="3">
                  <c:v>90</c:v>
                </c:pt>
                <c:pt idx="4">
                  <c:v>90</c:v>
                </c:pt>
                <c:pt idx="5">
                  <c:v>87</c:v>
                </c:pt>
                <c:pt idx="6">
                  <c:v>88</c:v>
                </c:pt>
                <c:pt idx="7">
                  <c:v>90</c:v>
                </c:pt>
                <c:pt idx="8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F0-4DB0-BA6D-34D951113746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Sheet2!$A$2:$A$10</c:f>
              <c:strCache>
                <c:ptCount val="9"/>
                <c:pt idx="0">
                  <c:v>faculty is friendly and helpful</c:v>
                </c:pt>
                <c:pt idx="1">
                  <c:v>faculty communicates well with the students.</c:v>
                </c:pt>
                <c:pt idx="2">
                  <c:v>faculty is available and accessible in the department.</c:v>
                </c:pt>
                <c:pt idx="3">
                  <c:v>faculty comes well prepared for the lecture</c:v>
                </c:pt>
                <c:pt idx="4">
                  <c:v>Periodic assessments are conducted as per schedule.</c:v>
                </c:pt>
                <c:pt idx="5">
                  <c:v>Results and attendance records are displayed on time.</c:v>
                </c:pt>
                <c:pt idx="6">
                  <c:v>The evaluation process is fair and unbiased.</c:v>
                </c:pt>
                <c:pt idx="7">
                  <c:v>Lab assistants are knowledgeable and helpful </c:v>
                </c:pt>
                <c:pt idx="8">
                  <c:v>The sports officer is motivating and available during practice session</c:v>
                </c:pt>
              </c:strCache>
            </c:strRef>
          </c:cat>
          <c:val>
            <c:numRef>
              <c:f>Sheet2!$C$2:$C$10</c:f>
              <c:numCache>
                <c:formatCode>General</c:formatCode>
                <c:ptCount val="9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10</c:v>
                </c:pt>
                <c:pt idx="4">
                  <c:v>10</c:v>
                </c:pt>
                <c:pt idx="5">
                  <c:v>13</c:v>
                </c:pt>
                <c:pt idx="6">
                  <c:v>12</c:v>
                </c:pt>
                <c:pt idx="7">
                  <c:v>10</c:v>
                </c:pt>
                <c:pt idx="8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F0-4DB0-BA6D-34D9511137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44529280"/>
        <c:axId val="644548416"/>
      </c:barChart>
      <c:catAx>
        <c:axId val="64452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548416"/>
        <c:crosses val="autoZero"/>
        <c:auto val="1"/>
        <c:lblAlgn val="ctr"/>
        <c:lblOffset val="100"/>
        <c:noMultiLvlLbl val="0"/>
      </c:catAx>
      <c:valAx>
        <c:axId val="644548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529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ADMINISTRATION(in percentage)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Sheet3!$A$2:$A$5</c:f>
              <c:strCache>
                <c:ptCount val="4"/>
                <c:pt idx="0">
                  <c:v>PRINICIPAL OF THE INSTITUTION IS APPROACHABLE (ADMINISTRATION)</c:v>
                </c:pt>
                <c:pt idx="1">
                  <c:v>OFFICE STAFF ARE HELPFUL (ADMINISTRATION)</c:v>
                </c:pt>
                <c:pt idx="2">
                  <c:v>REDRESSAL AND GRIEVANCES CELL</c:v>
                </c:pt>
                <c:pt idx="3">
                  <c:v>PLACEMENT CELL</c:v>
                </c:pt>
              </c:strCache>
            </c:strRef>
          </c:cat>
          <c:val>
            <c:numRef>
              <c:f>Sheet3!$B$2:$B$5</c:f>
              <c:numCache>
                <c:formatCode>General</c:formatCode>
                <c:ptCount val="4"/>
                <c:pt idx="0">
                  <c:v>90</c:v>
                </c:pt>
                <c:pt idx="1">
                  <c:v>91</c:v>
                </c:pt>
                <c:pt idx="2">
                  <c:v>85</c:v>
                </c:pt>
                <c:pt idx="3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EC-42EC-BD95-8782FC548739}"/>
            </c:ext>
          </c:extLst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Sheet3!$A$2:$A$5</c:f>
              <c:strCache>
                <c:ptCount val="4"/>
                <c:pt idx="0">
                  <c:v>PRINICIPAL OF THE INSTITUTION IS APPROACHABLE (ADMINISTRATION)</c:v>
                </c:pt>
                <c:pt idx="1">
                  <c:v>OFFICE STAFF ARE HELPFUL (ADMINISTRATION)</c:v>
                </c:pt>
                <c:pt idx="2">
                  <c:v>REDRESSAL AND GRIEVANCES CELL</c:v>
                </c:pt>
                <c:pt idx="3">
                  <c:v>PLACEMENT CELL</c:v>
                </c:pt>
              </c:strCache>
            </c:strRef>
          </c:cat>
          <c:val>
            <c:numRef>
              <c:f>Sheet3!$C$2:$C$5</c:f>
              <c:numCache>
                <c:formatCode>General</c:formatCode>
                <c:ptCount val="4"/>
                <c:pt idx="0">
                  <c:v>10</c:v>
                </c:pt>
                <c:pt idx="1">
                  <c:v>9</c:v>
                </c:pt>
                <c:pt idx="2">
                  <c:v>15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EC-42EC-BD95-8782FC54873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708504544"/>
        <c:axId val="708524512"/>
      </c:barChart>
      <c:catAx>
        <c:axId val="708504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8524512"/>
        <c:crosses val="autoZero"/>
        <c:auto val="1"/>
        <c:lblAlgn val="ctr"/>
        <c:lblOffset val="100"/>
        <c:noMultiLvlLbl val="0"/>
      </c:catAx>
      <c:valAx>
        <c:axId val="708524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8504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tx1">
        <a:lumMod val="95000"/>
        <a:lumOff val="5000"/>
      </a:schemeClr>
    </a:solidFill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LIBRARY(in percentage)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Sheet4!$A$2:$A$5</c:f>
              <c:strCache>
                <c:ptCount val="4"/>
                <c:pt idx="0">
                  <c:v>The prescribed books are available in the library.</c:v>
                </c:pt>
                <c:pt idx="1">
                  <c:v>The cataloguing of books in the library is satisfying</c:v>
                </c:pt>
                <c:pt idx="2">
                  <c:v>The library staff are cooperative and helpful. </c:v>
                </c:pt>
                <c:pt idx="3">
                  <c:v>Reading room/ space in library is satisfactory.</c:v>
                </c:pt>
              </c:strCache>
            </c:strRef>
          </c:cat>
          <c:val>
            <c:numRef>
              <c:f>Sheet4!$B$2:$B$5</c:f>
              <c:numCache>
                <c:formatCode>General</c:formatCode>
                <c:ptCount val="4"/>
                <c:pt idx="0">
                  <c:v>84</c:v>
                </c:pt>
                <c:pt idx="1">
                  <c:v>85</c:v>
                </c:pt>
                <c:pt idx="2">
                  <c:v>89</c:v>
                </c:pt>
                <c:pt idx="3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27-45FE-A9D6-430828E6DCE0}"/>
            </c:ext>
          </c:extLst>
        </c:ser>
        <c:ser>
          <c:idx val="1"/>
          <c:order val="1"/>
          <c:tx>
            <c:strRef>
              <c:f>Sheet4!$C$1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Sheet4!$A$2:$A$5</c:f>
              <c:strCache>
                <c:ptCount val="4"/>
                <c:pt idx="0">
                  <c:v>The prescribed books are available in the library.</c:v>
                </c:pt>
                <c:pt idx="1">
                  <c:v>The cataloguing of books in the library is satisfying</c:v>
                </c:pt>
                <c:pt idx="2">
                  <c:v>The library staff are cooperative and helpful. </c:v>
                </c:pt>
                <c:pt idx="3">
                  <c:v>Reading room/ space in library is satisfactory.</c:v>
                </c:pt>
              </c:strCache>
            </c:strRef>
          </c:cat>
          <c:val>
            <c:numRef>
              <c:f>Sheet4!$C$2:$C$5</c:f>
              <c:numCache>
                <c:formatCode>General</c:formatCode>
                <c:ptCount val="4"/>
                <c:pt idx="0">
                  <c:v>16</c:v>
                </c:pt>
                <c:pt idx="1">
                  <c:v>15</c:v>
                </c:pt>
                <c:pt idx="2">
                  <c:v>11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27-45FE-A9D6-430828E6DCE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709452208"/>
        <c:axId val="709455952"/>
      </c:barChart>
      <c:catAx>
        <c:axId val="70945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9455952"/>
        <c:crosses val="autoZero"/>
        <c:auto val="1"/>
        <c:lblAlgn val="ctr"/>
        <c:lblOffset val="100"/>
        <c:noMultiLvlLbl val="0"/>
      </c:catAx>
      <c:valAx>
        <c:axId val="709455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945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tx1">
        <a:lumMod val="95000"/>
        <a:lumOff val="5000"/>
      </a:schemeClr>
    </a:solidFill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spc="100" baseline="0">
                <a:solidFill>
                  <a:prstClr val="white">
                    <a:lumMod val="95000"/>
                  </a:prst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600" b="1" i="0" baseline="0" dirty="0">
                <a:effectLst>
                  <a:outerShdw blurRad="50800" dist="38100" dir="5400000" algn="t" rotWithShape="0">
                    <a:srgbClr val="000000">
                      <a:alpha val="40000"/>
                    </a:srgbClr>
                  </a:outerShdw>
                </a:effectLst>
              </a:rPr>
              <a:t>Rate the Institution in the Scale of 1 to 10, where 1 is lowest and 10 is highest     </a:t>
            </a:r>
            <a:endParaRPr lang="en-US" sz="16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prstClr val="white">
                    <a:lumMod val="95000"/>
                  </a:prstClr>
                </a:solidFill>
              </a:defRPr>
            </a:pPr>
            <a:r>
              <a:rPr lang="en-US" sz="1600" dirty="0"/>
              <a:t>.     </a:t>
            </a:r>
          </a:p>
        </c:rich>
      </c:tx>
      <c:layout>
        <c:manualLayout>
          <c:xMode val="edge"/>
          <c:yMode val="edge"/>
          <c:x val="0.13261878570325769"/>
          <c:y val="0.105970201796447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1" i="0" u="none" strike="noStrike" kern="1200" spc="100" baseline="0">
              <a:solidFill>
                <a:prstClr val="white">
                  <a:lumMod val="95000"/>
                </a:prst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3723463794966805E-2"/>
          <c:y val="0.17075017585204383"/>
          <c:w val="0.94524712444032732"/>
          <c:h val="0.75960909369277341"/>
        </c:manualLayout>
      </c:layout>
      <c:lineChart>
        <c:grouping val="standard"/>
        <c:varyColors val="0"/>
        <c:ser>
          <c:idx val="0"/>
          <c:order val="0"/>
          <c:tx>
            <c:strRef>
              <c:f>Sheet5!$A$2</c:f>
              <c:strCache>
                <c:ptCount val="1"/>
                <c:pt idx="0">
                  <c:v>Please rate the Institution in terms of overall performance in a scale of 1 to 10, where 1 being the lowest and 10 being the highest.     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Sheet5!$B$1:$K$1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Sheet5!$B$2:$K$2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6</c:v>
                </c:pt>
                <c:pt idx="6">
                  <c:v>25</c:v>
                </c:pt>
                <c:pt idx="7">
                  <c:v>35</c:v>
                </c:pt>
                <c:pt idx="8">
                  <c:v>14</c:v>
                </c:pt>
                <c:pt idx="9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7B-41B4-B7A7-5741C382D24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709473840"/>
        <c:axId val="709470512"/>
      </c:lineChart>
      <c:catAx>
        <c:axId val="70947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9470512"/>
        <c:crosses val="autoZero"/>
        <c:auto val="1"/>
        <c:lblAlgn val="ctr"/>
        <c:lblOffset val="100"/>
        <c:noMultiLvlLbl val="0"/>
      </c:catAx>
      <c:valAx>
        <c:axId val="709470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9473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tx1">
        <a:lumMod val="95000"/>
        <a:lumOff val="5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0.32576</cdr:x>
      <cdr:y>0.03864</cdr:y>
    </cdr:from>
    <cdr:to>
      <cdr:x>0.68583</cdr:x>
      <cdr:y>0.12519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9F6CF24-CEDB-4C0A-A76D-BE3E5AEAEA57}"/>
            </a:ext>
          </a:extLst>
        </cdr:cNvPr>
        <cdr:cNvSpPr txBox="1"/>
      </cdr:nvSpPr>
      <cdr:spPr>
        <a:xfrm xmlns:a="http://schemas.openxmlformats.org/drawingml/2006/main">
          <a:off x="3375916" y="158996"/>
          <a:ext cx="3731466" cy="35613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>
              <a:solidFill>
                <a:schemeClr val="bg1"/>
              </a:solidFill>
            </a:rPr>
            <a:t>OVERALL PERFORMANCE (in percentage)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DBE2-1B0B-4828-8793-22002A8FB9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6A2805-A44E-49BD-A340-7A1C1781B0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72491-916E-4817-A253-C49A1C9C2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81F5-53EA-4814-B300-00643A69B534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461C2-834F-4811-88EA-9E2DD9078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6F843-DE1D-486C-A55D-2FC4F40C5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AC92-218B-4169-ACD9-302D9425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25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70455-CED3-46E4-BF89-C0128A4E0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52757B-F233-4D6F-B0E7-8AD9820449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84EC5-8468-498D-BE6E-15B58EF51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81F5-53EA-4814-B300-00643A69B534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E52EE-5309-47C6-8C3C-C525997BD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BB20-BC7B-4266-924E-93AC80D06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AC92-218B-4169-ACD9-302D9425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9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733B44-4B71-49C5-82A3-0AAD6DA24D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06AE24-8AF1-49BF-9A1C-DB14571CB2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1A0DA-CB1F-4241-91B1-F8B138D49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81F5-53EA-4814-B300-00643A69B534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31F73-0B9C-44A5-B793-347D4BEAF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309BD-F0D9-4016-9619-C1EB8585E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AC92-218B-4169-ACD9-302D9425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7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81E80-198A-4EAB-93D5-ACC5747CF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26EA1-CD76-482C-B33C-99F250906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AD529-A6EB-4CD6-8702-27ED65011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81F5-53EA-4814-B300-00643A69B534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BE52C-E728-4426-ABCC-0BE7E4B08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038F3-7972-477F-946E-64AE8D6B8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AC92-218B-4169-ACD9-302D9425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0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D5E34-85E6-43E6-9FB8-F1E299DFD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F431F2-CC94-4F6B-9285-DB7FCF942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DC642-2EEC-466E-A01E-17FC6A237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81F5-53EA-4814-B300-00643A69B534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52D32-6B13-4ABA-9B16-C80F5DEB7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F51A7-992A-4D4D-8745-4F3CFDB08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AC92-218B-4169-ACD9-302D9425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9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9B90F-2F59-4967-9B8F-D6C7002E7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2D6CF-2F37-4BA6-AD6D-A94ECB929D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93DE4B-3583-4673-AECA-7EA384DC54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AF8AF8-50E9-4E37-8A93-B425A950A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81F5-53EA-4814-B300-00643A69B534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89397B-556A-43A5-A0E8-A26B16F8F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2A7008-599D-4CA9-A506-CC9779F83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AC92-218B-4169-ACD9-302D9425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37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BE369-8580-4026-9D8E-8AED7ED41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6C2A96-69B0-4E22-BFE9-21320AAEB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FEE859-B969-4577-BA39-FEBD73F1A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53131-BBC4-4877-94A9-83B4B4A9FF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540D5F-44A1-4918-B57E-54FA25D48E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B1B648-0626-49E3-ADA5-042FCA473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81F5-53EA-4814-B300-00643A69B534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AE5E82-A0D1-4DE6-AF69-13EA7876E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5F0412-36B8-43BA-9ED8-C5EF4B1F6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AC92-218B-4169-ACD9-302D9425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5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AAC61-80CC-4EB1-809D-38C39D152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31949D-166D-4DCD-B19C-EB3F886F4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81F5-53EA-4814-B300-00643A69B534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110DD-946D-4A37-90E4-DEEB9B409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D16D0D-C0F6-4BAB-9EF1-5D18ABB9C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AC92-218B-4169-ACD9-302D9425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8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011C36-7923-493F-BFA5-404BE78E9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81F5-53EA-4814-B300-00643A69B534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B37173-90CF-459D-BED6-F40FAAB70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C61BE0-50C2-465F-8BD9-F12A3D202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AC92-218B-4169-ACD9-302D9425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6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63223-73C1-4145-A7D6-7687B10DA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93590-A5BB-4411-A005-2E619C1D6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36F520-4D5E-4CFF-BF66-ABBBEEB48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FDB00-65B9-477D-9959-D18FE32BB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81F5-53EA-4814-B300-00643A69B534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D2BCFF-B381-4C36-8806-07308D7A3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6F5146-AA61-4BBC-825C-450C8FA07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AC92-218B-4169-ACD9-302D9425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28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8CEDE-2F11-412B-A51B-3D979505E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4AF0E0-987C-4BA3-859F-CF862A474C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F84007-3890-416B-9A6E-5B95EDF3A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A4A38-7029-4866-B2D5-D41F58BF3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81F5-53EA-4814-B300-00643A69B534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AE4D0-425A-484A-82A1-57F30AC52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E2ADBA-2FCD-45D8-A064-0C124447A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AC92-218B-4169-ACD9-302D9425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0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AF467B-742A-4246-936B-558AA9A46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DA5748-D183-4248-A89B-0148E0094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CBB2C-5654-48B8-A9EF-F84ED2C84E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D81F5-53EA-4814-B300-00643A69B534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A9EA3-4002-4A80-8CEB-84CC9E1C2D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9A7D6-E5AB-4ABC-AEAB-5DE3E6DF5A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9AC92-218B-4169-ACD9-302D9425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9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33E0AE2-B0D2-4AEB-9D30-FC5C7E3B4F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7461301"/>
              </p:ext>
            </p:extLst>
          </p:nvPr>
        </p:nvGraphicFramePr>
        <p:xfrm>
          <a:off x="263236" y="1080655"/>
          <a:ext cx="11707091" cy="4336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D406D2C-2248-4F71-8D5F-8CC83EE49982}"/>
              </a:ext>
            </a:extLst>
          </p:cNvPr>
          <p:cNvSpPr txBox="1"/>
          <p:nvPr/>
        </p:nvSpPr>
        <p:spPr>
          <a:xfrm>
            <a:off x="4073237" y="203078"/>
            <a:ext cx="339436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STUDENTS FEEDBACK (2016-17)</a:t>
            </a:r>
          </a:p>
        </p:txBody>
      </p:sp>
    </p:spTree>
    <p:extLst>
      <p:ext uri="{BB962C8B-B14F-4D97-AF65-F5344CB8AC3E}">
        <p14:creationId xmlns:p14="http://schemas.microsoft.com/office/powerpoint/2010/main" val="51429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002230C-1DBA-4CAF-BB4B-0F59B633A9AC}"/>
              </a:ext>
            </a:extLst>
          </p:cNvPr>
          <p:cNvSpPr txBox="1"/>
          <p:nvPr/>
        </p:nvSpPr>
        <p:spPr>
          <a:xfrm>
            <a:off x="4073237" y="203078"/>
            <a:ext cx="339436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STUDENTS FEEDBACK (2016-17)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33AA33F-300D-428D-9C8B-852C92FC3D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9158458"/>
              </p:ext>
            </p:extLst>
          </p:nvPr>
        </p:nvGraphicFramePr>
        <p:xfrm>
          <a:off x="180109" y="1371601"/>
          <a:ext cx="11817927" cy="4045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3048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8B08082-B364-47E6-A232-365DE62111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4821574"/>
              </p:ext>
            </p:extLst>
          </p:nvPr>
        </p:nvGraphicFramePr>
        <p:xfrm>
          <a:off x="443345" y="1274618"/>
          <a:ext cx="11097491" cy="3803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EC2CA0F-1818-467F-BAFA-99EA9F78CDDC}"/>
              </a:ext>
            </a:extLst>
          </p:cNvPr>
          <p:cNvSpPr txBox="1"/>
          <p:nvPr/>
        </p:nvSpPr>
        <p:spPr>
          <a:xfrm>
            <a:off x="4073237" y="203078"/>
            <a:ext cx="339436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STUDENTS FEEDBACK (2016-17)</a:t>
            </a:r>
          </a:p>
        </p:txBody>
      </p:sp>
    </p:spTree>
    <p:extLst>
      <p:ext uri="{BB962C8B-B14F-4D97-AF65-F5344CB8AC3E}">
        <p14:creationId xmlns:p14="http://schemas.microsoft.com/office/powerpoint/2010/main" val="2010221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F398380-EB2F-41D6-9FC6-7AE5B086DE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400970"/>
              </p:ext>
            </p:extLst>
          </p:nvPr>
        </p:nvGraphicFramePr>
        <p:xfrm>
          <a:off x="540327" y="1136073"/>
          <a:ext cx="10945091" cy="4502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320D1AE-4968-42CC-AAAB-B03F19A0FE61}"/>
              </a:ext>
            </a:extLst>
          </p:cNvPr>
          <p:cNvSpPr txBox="1"/>
          <p:nvPr/>
        </p:nvSpPr>
        <p:spPr>
          <a:xfrm>
            <a:off x="4073237" y="203078"/>
            <a:ext cx="339436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STUDENTS FEEDBACK (2016-17)</a:t>
            </a:r>
          </a:p>
        </p:txBody>
      </p:sp>
    </p:spTree>
    <p:extLst>
      <p:ext uri="{BB962C8B-B14F-4D97-AF65-F5344CB8AC3E}">
        <p14:creationId xmlns:p14="http://schemas.microsoft.com/office/powerpoint/2010/main" val="1757923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A4303EF-92D4-4CED-8813-A17D2DCCCC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0264896"/>
              </p:ext>
            </p:extLst>
          </p:nvPr>
        </p:nvGraphicFramePr>
        <p:xfrm>
          <a:off x="304800" y="872837"/>
          <a:ext cx="11069782" cy="4641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04A2112-0502-4BED-9D49-D55D81197FBC}"/>
              </a:ext>
            </a:extLst>
          </p:cNvPr>
          <p:cNvSpPr txBox="1"/>
          <p:nvPr/>
        </p:nvSpPr>
        <p:spPr>
          <a:xfrm>
            <a:off x="4073237" y="203078"/>
            <a:ext cx="339436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STUDENTS FEEDBACK (2016-17)</a:t>
            </a:r>
          </a:p>
        </p:txBody>
      </p:sp>
    </p:spTree>
    <p:extLst>
      <p:ext uri="{BB962C8B-B14F-4D97-AF65-F5344CB8AC3E}">
        <p14:creationId xmlns:p14="http://schemas.microsoft.com/office/powerpoint/2010/main" val="2771051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73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Rincey</dc:creator>
  <cp:lastModifiedBy>Rincey</cp:lastModifiedBy>
  <cp:revision>9</cp:revision>
  <dcterms:created xsi:type="dcterms:W3CDTF">2021-04-15T15:10:52Z</dcterms:created>
  <dcterms:modified xsi:type="dcterms:W3CDTF">2021-10-05T05:38:39Z</dcterms:modified>
</cp:coreProperties>
</file>